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98" r:id="rId11"/>
    <p:sldId id="268" r:id="rId12"/>
    <p:sldId id="269" r:id="rId13"/>
    <p:sldId id="270" r:id="rId14"/>
    <p:sldId id="271" r:id="rId15"/>
    <p:sldId id="272" r:id="rId16"/>
    <p:sldId id="282" r:id="rId17"/>
    <p:sldId id="286" r:id="rId18"/>
    <p:sldId id="273" r:id="rId19"/>
    <p:sldId id="278" r:id="rId20"/>
    <p:sldId id="295" r:id="rId21"/>
    <p:sldId id="296" r:id="rId22"/>
    <p:sldId id="299" r:id="rId23"/>
    <p:sldId id="300" r:id="rId24"/>
    <p:sldId id="301" r:id="rId25"/>
    <p:sldId id="283" r:id="rId26"/>
    <p:sldId id="284" r:id="rId27"/>
    <p:sldId id="297" r:id="rId28"/>
    <p:sldId id="288" r:id="rId29"/>
    <p:sldId id="289" r:id="rId30"/>
    <p:sldId id="293" r:id="rId31"/>
    <p:sldId id="294" r:id="rId32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FF"/>
    <a:srgbClr val="009900"/>
    <a:srgbClr val="CC0000"/>
    <a:srgbClr val="99CC00"/>
    <a:srgbClr val="FFCC66"/>
    <a:srgbClr val="77777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635C77-A6AA-1ADB-7560-4A60B5CBF065}" v="56" dt="2024-10-11T02:15:54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56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3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0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5846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7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0CFA043-ABF9-4815-9634-15DB3BD4F95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40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872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72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99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1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68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32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95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56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7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30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047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505200" y="6553200"/>
            <a:ext cx="1981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Calibri" pitchFamily="34" charset="0"/>
              </a:rPr>
              <a:t>pc2 itam 10-9-13</a:t>
            </a:r>
            <a:endParaRPr lang="es-ES" altLang="es-MX" sz="1600">
              <a:solidFill>
                <a:schemeClr val="folHlink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2021_Chilean_general_election%E2%80%8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19200" y="1050925"/>
            <a:ext cx="67722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Clase 4</a:t>
            </a:r>
            <a:br>
              <a:rPr lang="es-MX" altLang="es-MX" sz="6000">
                <a:latin typeface="Calibri" pitchFamily="34" charset="0"/>
              </a:rPr>
            </a:br>
            <a:br>
              <a:rPr lang="es-MX" altLang="es-MX" sz="6000">
                <a:latin typeface="Calibri" pitchFamily="34" charset="0"/>
              </a:rPr>
            </a:br>
            <a:r>
              <a:rPr lang="es-MX" altLang="es-MX" sz="6000">
                <a:latin typeface="Calibri" pitchFamily="34" charset="0"/>
              </a:rPr>
              <a:t>Tipos de sistemas constitucionales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Chile-Weimar</a:t>
            </a:r>
            <a:endParaRPr lang="es-ES" altLang="es-MX" sz="60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91C6414-1835-9C91-F038-D586119AE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238" y="304800"/>
            <a:ext cx="3594177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Gabriel </a:t>
            </a:r>
            <a:r>
              <a:rPr lang="es-MX" altLang="es-MX" sz="3200" dirty="0" err="1">
                <a:solidFill>
                  <a:schemeClr val="tx2"/>
                </a:solidFill>
                <a:latin typeface="Calibri"/>
                <a:cs typeface="Calibri"/>
              </a:rPr>
              <a:t>Boric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5AC2194-89F6-A60E-1644-18B8799D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447800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b="1" dirty="0">
                <a:latin typeface="Calibri"/>
                <a:cs typeface="Calibri"/>
              </a:rPr>
              <a:t>Sexto </a:t>
            </a:r>
            <a:r>
              <a:rPr lang="es-MX" altLang="es-MX" sz="2800">
                <a:latin typeface="Calibri"/>
                <a:cs typeface="Calibri"/>
              </a:rPr>
              <a:t>presidente de la 2a era democrática</a:t>
            </a:r>
            <a:endParaRPr lang="es-ES"/>
          </a:p>
        </p:txBody>
      </p:sp>
      <p:pic>
        <p:nvPicPr>
          <p:cNvPr id="6" name="Imagen 6" descr="Hombre parado en un cuerpo de agua&#10;&#10;Descripción generada automáticamente">
            <a:extLst>
              <a:ext uri="{FF2B5EF4-FFF2-40B4-BE49-F238E27FC236}">
                <a16:creationId xmlns:a16="http://schemas.microsoft.com/office/drawing/2014/main" id="{374CFB4D-15BF-81A0-00F9-70D384AD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97" y="2210221"/>
            <a:ext cx="2407186" cy="3186708"/>
          </a:xfrm>
          <a:prstGeom prst="rect">
            <a:avLst/>
          </a:prstGeom>
        </p:spPr>
      </p:pic>
      <p:pic>
        <p:nvPicPr>
          <p:cNvPr id="7" name="Imagen 7" descr="Hombre con barba y bigote&#10;&#10;Descripción generada automáticamente">
            <a:extLst>
              <a:ext uri="{FF2B5EF4-FFF2-40B4-BE49-F238E27FC236}">
                <a16:creationId xmlns:a16="http://schemas.microsoft.com/office/drawing/2014/main" id="{D5FC8686-4920-806C-8573-6CE475E1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22" y="2197865"/>
            <a:ext cx="2115240" cy="3194893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3ADADE1-1B15-262C-5ACE-02ACEE79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61" y="5496499"/>
            <a:ext cx="2390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1800" dirty="0">
                <a:latin typeface="Calibri"/>
                <a:cs typeface="Calibri"/>
              </a:rPr>
              <a:t>Wikimedia </a:t>
            </a:r>
            <a:r>
              <a:rPr lang="es-MX" altLang="es-MX" sz="1800" dirty="0" err="1">
                <a:latin typeface="Calibri"/>
                <a:cs typeface="Calibri"/>
              </a:rPr>
              <a:t>commons</a:t>
            </a:r>
            <a:endParaRPr lang="es-ES" sz="1800" dirty="0" err="1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A53A675-F9FA-6129-30F5-7AA96FF21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45" y="6069376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Sin mayoría en el Congreso... </a:t>
            </a:r>
            <a:r>
              <a:rPr lang="es-ES" sz="2800" dirty="0">
                <a:cs typeface="Times New Roman"/>
                <a:hlinkClick r:id="rId4"/>
              </a:rPr>
              <a:t>Wikipedia elección</a:t>
            </a:r>
            <a:endParaRPr lang="es-MX" sz="28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901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27050" y="304800"/>
            <a:ext cx="808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1740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latin typeface="Calibri" pitchFamily="34" charset="0"/>
              </a:rPr>
              <a:t>Lijphart</a:t>
            </a:r>
            <a:r>
              <a:rPr lang="es-MX" altLang="es-MX" sz="2800">
                <a:latin typeface="Calibri" pitchFamily="34" charset="0"/>
              </a:rPr>
              <a:t>: cada sistema constitucional adolece de un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problema fundamental; no eliminable,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sólo puede mitigárselo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0550" y="2954338"/>
            <a:ext cx="8174038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El talón de Aquiles del parlamentarismo: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inestabilidad del ejecutivo</a:t>
            </a:r>
            <a:r>
              <a:rPr lang="es-MX" altLang="es-MX" sz="2800">
                <a:latin typeface="Calibri" pitchFamily="34" charset="0"/>
              </a:rPr>
              <a:t>, todo conflicto de poderes puede poner fin al gobierno.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Problema cuando no hay medios para sostener una coalición mayoritaria duradera     ¿Ejemplos clásicos?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90550" y="5502275"/>
            <a:ext cx="8174038" cy="822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La IV</a:t>
            </a:r>
            <a:r>
              <a:rPr lang="es-MX" altLang="es-MX" baseline="30000">
                <a:solidFill>
                  <a:srgbClr val="FFCC66"/>
                </a:solidFill>
                <a:latin typeface="Calibri" pitchFamily="34" charset="0"/>
              </a:rPr>
              <a:t>a </a:t>
            </a: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Francesa (1946-1958),</a:t>
            </a:r>
            <a:br>
              <a:rPr lang="es-MX" altLang="es-MX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de Weimar (1919-1933); Italia clásica</a:t>
            </a:r>
            <a:endParaRPr lang="es-ES" altLang="es-MX">
              <a:solidFill>
                <a:srgbClr val="FFCC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/>
      <p:bldP spid="14340" grpId="0" autoUpdateAnimBg="0"/>
      <p:bldP spid="14341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495300" y="1333500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El flanco débil del presidencialismo: la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parálisis institucional</a:t>
            </a:r>
            <a:r>
              <a:rPr lang="es-MX" altLang="es-MX" sz="2800">
                <a:latin typeface="Calibri" pitchFamily="34" charset="0"/>
              </a:rPr>
              <a:t> (o </a:t>
            </a:r>
            <a:r>
              <a:rPr lang="es-MX" altLang="es-MX" sz="2800" i="1">
                <a:latin typeface="Calibri" pitchFamily="34" charset="0"/>
              </a:rPr>
              <a:t>deadlock</a:t>
            </a:r>
            <a:r>
              <a:rPr lang="es-MX" altLang="es-MX" sz="2800">
                <a:latin typeface="Calibri" pitchFamily="34" charset="0"/>
              </a:rPr>
              <a:t>)</a:t>
            </a:r>
            <a:r>
              <a:rPr lang="es-MX" altLang="es-MX" sz="2800" i="1">
                <a:latin typeface="Calibri" pitchFamily="34" charset="0"/>
              </a:rPr>
              <a:t>.</a:t>
            </a:r>
            <a:r>
              <a:rPr lang="es-MX" altLang="es-MX" sz="2800">
                <a:latin typeface="Calibri" pitchFamily="34" charset="0"/>
              </a:rPr>
              <a:t> Resuelve el problema de inestabilidad dándole al ejecutivo un mandato fijo, lo cual genera el problema contrario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43000" y="3429000"/>
            <a:ext cx="68008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¿Son la inestabilidad y la parálisis </a:t>
            </a:r>
            <a:r>
              <a:rPr lang="es-MX" altLang="es-MX" sz="2800" b="1">
                <a:solidFill>
                  <a:srgbClr val="99CC00"/>
                </a:solidFill>
                <a:latin typeface="Calibri" pitchFamily="34" charset="0"/>
              </a:rPr>
              <a:t>patologías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de cada una de estas formas de gobierno?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95300" y="4692650"/>
            <a:ext cx="817403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Conviene preguntarse: </a:t>
            </a:r>
            <a:b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¿cuál es su origen?     ¿causas? </a:t>
            </a:r>
            <a:endParaRPr lang="es-ES" altLang="es-MX" sz="32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95300" y="5689600"/>
            <a:ext cx="8174038" cy="579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(pista: ¿quién manda en democracia?)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 autoUpdateAnimBg="0"/>
      <p:bldP spid="15367" grpId="0" animBg="1" autoUpdateAnimBg="0"/>
      <p:bldP spid="1536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¿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Pathos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 o síntoma?: </a:t>
            </a:r>
            <a:r>
              <a:rPr lang="es-MX" sz="3200" dirty="0">
                <a:solidFill>
                  <a:schemeClr val="tx2"/>
                </a:solidFill>
                <a:latin typeface="Calibri"/>
                <a:cs typeface="Calibri"/>
              </a:rPr>
              <a:t>preferencia colectiva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5300" y="1219200"/>
            <a:ext cx="81740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En democracia, es la </a:t>
            </a:r>
            <a:r>
              <a:rPr lang="es-MX" altLang="es-MX" sz="3200" b="1" dirty="0">
                <a:latin typeface="Calibri"/>
                <a:cs typeface="Calibri"/>
              </a:rPr>
              <a:t>ciudadanía</a:t>
            </a:r>
            <a:r>
              <a:rPr lang="es-MX" altLang="es-MX" sz="3200" dirty="0">
                <a:latin typeface="Calibri"/>
                <a:cs typeface="Calibri"/>
              </a:rPr>
              <a:t> quien sienta las bases de ambos fenómenos – al distribuir su apoyo entre partidos </a:t>
            </a:r>
            <a:r>
              <a:rPr lang="es-MX" sz="3200" dirty="0">
                <a:latin typeface="Calibri"/>
                <a:cs typeface="Calibri"/>
              </a:rPr>
              <a:t>múltiples</a:t>
            </a:r>
            <a:endParaRPr lang="es-ES" altLang="es-MX" sz="3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0" y="3046413"/>
            <a:ext cx="8174038" cy="13731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La falta de consenso en el electorado se refleja, con mayor o menor fidelidad, en el gobierno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 (interviene el sistema electoral)</a:t>
            </a:r>
            <a:endParaRPr lang="es-ES" altLang="es-MX" sz="2800" dirty="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95300" y="4724400"/>
            <a:ext cx="8174038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No son enfermedades sino </a:t>
            </a:r>
            <a:r>
              <a:rPr lang="es-MX" altLang="es-MX" sz="2800" b="1" dirty="0">
                <a:latin typeface="Calibri"/>
                <a:cs typeface="Calibri"/>
              </a:rPr>
              <a:t>síntomas</a:t>
            </a:r>
            <a:r>
              <a:rPr lang="es-MX" altLang="es-MX" sz="2800" dirty="0">
                <a:latin typeface="Calibri"/>
                <a:cs typeface="Calibri"/>
              </a:rPr>
              <a:t> de algo común en la democracia: el </a:t>
            </a:r>
            <a:r>
              <a:rPr lang="es-MX" altLang="es-MX" sz="2800" b="1" dirty="0">
                <a:solidFill>
                  <a:srgbClr val="CC0000"/>
                </a:solidFill>
                <a:latin typeface="Calibri"/>
                <a:cs typeface="Calibri"/>
              </a:rPr>
              <a:t>disenso</a:t>
            </a:r>
            <a:r>
              <a:rPr lang="es-MX" altLang="es-MX" sz="2800" dirty="0">
                <a:latin typeface="Calibri"/>
                <a:cs typeface="Calibri"/>
              </a:rPr>
              <a:t>. </a:t>
            </a:r>
            <a:br>
              <a:rPr lang="es-MX" altLang="es-MX" sz="2800" dirty="0">
                <a:latin typeface="Calibri"/>
                <a:cs typeface="Calibri"/>
              </a:rPr>
            </a:br>
            <a:r>
              <a:rPr lang="es-MX" altLang="es-MX" sz="2800" dirty="0">
                <a:latin typeface="Calibri"/>
                <a:cs typeface="Calibri"/>
              </a:rPr>
              <a:t>Con polarización no hay resolución democrática, sea cual sea el sistema 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 autoUpdateAnimBg="0"/>
      <p:bldP spid="16389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régimen semipresidencial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23900" y="1219200"/>
            <a:ext cx="33147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• Rep. de Weimar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V</a:t>
            </a:r>
            <a:r>
              <a:rPr lang="es-MX" altLang="es-MX" sz="2800" u="sng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Rep. Francesa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Finlandia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Polonia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Rusia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...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95300" y="4494213"/>
            <a:ext cx="8174038" cy="13731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Presidencialismo </a:t>
            </a:r>
            <a:r>
              <a:rPr lang="es-MX" altLang="es-MX" sz="2800" b="1">
                <a:latin typeface="Calibri" pitchFamily="34" charset="0"/>
              </a:rPr>
              <a:t>con recurso</a:t>
            </a:r>
            <a:r>
              <a:rPr lang="es-MX" altLang="es-MX" sz="2800">
                <a:latin typeface="Calibri" pitchFamily="34" charset="0"/>
              </a:rPr>
              <a:t> para superar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el </a:t>
            </a:r>
            <a:r>
              <a:rPr lang="es-MX" altLang="es-MX" sz="2800" i="1">
                <a:latin typeface="Calibri" pitchFamily="34" charset="0"/>
              </a:rPr>
              <a:t>deadlock </a:t>
            </a:r>
            <a:r>
              <a:rPr lang="es-MX" altLang="es-MX" sz="2800">
                <a:latin typeface="Calibri" pitchFamily="34" charset="0"/>
              </a:rPr>
              <a:t>tan odiado por Linz.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¿Lo mejor de ambos mundos?</a:t>
            </a:r>
            <a:r>
              <a:rPr lang="es-MX" altLang="es-MX" sz="2800" i="1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33800" y="1295400"/>
            <a:ext cx="4953000" cy="2438400"/>
            <a:chOff x="2352" y="816"/>
            <a:chExt cx="3120" cy="1536"/>
          </a:xfrm>
        </p:grpSpPr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2723" y="1026"/>
              <a:ext cx="274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latin typeface="Calibri" pitchFamily="34" charset="0"/>
                </a:rPr>
                <a:t>comparten estructura que le permite al presidente disolver la asamblea en algunas circunstancias. </a:t>
              </a:r>
            </a:p>
          </p:txBody>
        </p:sp>
        <p:sp>
          <p:nvSpPr>
            <p:cNvPr id="14343" name="AutoShape 7"/>
            <p:cNvSpPr>
              <a:spLocks/>
            </p:cNvSpPr>
            <p:nvPr/>
          </p:nvSpPr>
          <p:spPr bwMode="auto">
            <a:xfrm>
              <a:off x="2352" y="816"/>
              <a:ext cx="240" cy="1536"/>
            </a:xfrm>
            <a:prstGeom prst="rightBrace">
              <a:avLst>
                <a:gd name="adj1" fmla="val 5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Esquemas constitucionales (</a:t>
            </a:r>
            <a:r>
              <a:rPr lang="es-MX" altLang="es-MX" sz="3200" b="1">
                <a:solidFill>
                  <a:schemeClr val="bg1"/>
                </a:solidFill>
                <a:latin typeface="Calibri" pitchFamily="34" charset="0"/>
              </a:rPr>
              <a:t>Méx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FFCC66"/>
                </a:solidFill>
                <a:latin typeface="Calibri" pitchFamily="34" charset="0"/>
              </a:rPr>
              <a:t>GB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FrV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5363" name="Group 26"/>
          <p:cNvGrpSpPr>
            <a:grpSpLocks/>
          </p:cNvGrpSpPr>
          <p:nvPr/>
        </p:nvGrpSpPr>
        <p:grpSpPr bwMode="auto">
          <a:xfrm>
            <a:off x="609600" y="6375400"/>
            <a:ext cx="8001000" cy="366713"/>
            <a:chOff x="358" y="4067"/>
            <a:chExt cx="5040" cy="231"/>
          </a:xfrm>
        </p:grpSpPr>
        <p:sp>
          <p:nvSpPr>
            <p:cNvPr id="15422" name="Text Box 5"/>
            <p:cNvSpPr txBox="1">
              <a:spLocks noChangeArrowheads="1"/>
            </p:cNvSpPr>
            <p:nvPr/>
          </p:nvSpPr>
          <p:spPr bwMode="auto">
            <a:xfrm>
              <a:off x="358" y="4067"/>
              <a:ext cx="504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A                  B    “A nombra a B”                                   A                 B   “A destituye a B”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15423" name="Line 7"/>
            <p:cNvSpPr>
              <a:spLocks noChangeShapeType="1"/>
            </p:cNvSpPr>
            <p:nvPr/>
          </p:nvSpPr>
          <p:spPr bwMode="auto">
            <a:xfrm>
              <a:off x="585" y="418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grpSp>
          <p:nvGrpSpPr>
            <p:cNvPr id="15424" name="Group 10"/>
            <p:cNvGrpSpPr>
              <a:grpSpLocks/>
            </p:cNvGrpSpPr>
            <p:nvPr/>
          </p:nvGrpSpPr>
          <p:grpSpPr bwMode="auto">
            <a:xfrm>
              <a:off x="3499" y="4192"/>
              <a:ext cx="480" cy="0"/>
              <a:chOff x="3456" y="3552"/>
              <a:chExt cx="480" cy="0"/>
            </a:xfrm>
          </p:grpSpPr>
          <p:sp>
            <p:nvSpPr>
              <p:cNvPr id="15425" name="Line 8"/>
              <p:cNvSpPr>
                <a:spLocks noChangeShapeType="1"/>
              </p:cNvSpPr>
              <p:nvPr/>
            </p:nvSpPr>
            <p:spPr bwMode="auto">
              <a:xfrm>
                <a:off x="3456" y="355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26" name="Line 9"/>
              <p:cNvSpPr>
                <a:spLocks noChangeShapeType="1"/>
              </p:cNvSpPr>
              <p:nvPr/>
            </p:nvSpPr>
            <p:spPr bwMode="auto">
              <a:xfrm>
                <a:off x="3840" y="35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04800" y="1143000"/>
            <a:ext cx="3144838" cy="2514600"/>
            <a:chOff x="131" y="768"/>
            <a:chExt cx="1933" cy="1584"/>
          </a:xfrm>
        </p:grpSpPr>
        <p:sp>
          <p:nvSpPr>
            <p:cNvPr id="15417" name="Text Box 3"/>
            <p:cNvSpPr txBox="1">
              <a:spLocks noChangeArrowheads="1"/>
            </p:cNvSpPr>
            <p:nvPr/>
          </p:nvSpPr>
          <p:spPr bwMode="auto">
            <a:xfrm>
              <a:off x="131" y="1392"/>
              <a:ext cx="877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8" name="Text Box 4"/>
            <p:cNvSpPr txBox="1">
              <a:spLocks noChangeArrowheads="1"/>
            </p:cNvSpPr>
            <p:nvPr/>
          </p:nvSpPr>
          <p:spPr bwMode="auto">
            <a:xfrm>
              <a:off x="1248" y="768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9" name="Text Box 12"/>
            <p:cNvSpPr txBox="1">
              <a:spLocks noChangeArrowheads="1"/>
            </p:cNvSpPr>
            <p:nvPr/>
          </p:nvSpPr>
          <p:spPr bwMode="auto">
            <a:xfrm>
              <a:off x="1248" y="210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0" name="Text Box 13"/>
            <p:cNvSpPr txBox="1">
              <a:spLocks noChangeArrowheads="1"/>
            </p:cNvSpPr>
            <p:nvPr/>
          </p:nvSpPr>
          <p:spPr bwMode="auto">
            <a:xfrm>
              <a:off x="1248" y="165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1" name="Text Box 14"/>
            <p:cNvSpPr txBox="1">
              <a:spLocks noChangeArrowheads="1"/>
            </p:cNvSpPr>
            <p:nvPr/>
          </p:nvSpPr>
          <p:spPr bwMode="auto">
            <a:xfrm>
              <a:off x="1248" y="1190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981200" y="3810000"/>
            <a:ext cx="3200400" cy="2514600"/>
            <a:chOff x="1763" y="2016"/>
            <a:chExt cx="1933" cy="1584"/>
          </a:xfrm>
        </p:grpSpPr>
        <p:sp>
          <p:nvSpPr>
            <p:cNvPr id="15412" name="Text Box 15"/>
            <p:cNvSpPr txBox="1">
              <a:spLocks noChangeArrowheads="1"/>
            </p:cNvSpPr>
            <p:nvPr/>
          </p:nvSpPr>
          <p:spPr bwMode="auto">
            <a:xfrm>
              <a:off x="1763" y="2640"/>
              <a:ext cx="877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3" name="Text Box 16"/>
            <p:cNvSpPr txBox="1">
              <a:spLocks noChangeArrowheads="1"/>
            </p:cNvSpPr>
            <p:nvPr/>
          </p:nvSpPr>
          <p:spPr bwMode="auto">
            <a:xfrm>
              <a:off x="2880" y="2016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4" name="Text Box 17"/>
            <p:cNvSpPr txBox="1">
              <a:spLocks noChangeArrowheads="1"/>
            </p:cNvSpPr>
            <p:nvPr/>
          </p:nvSpPr>
          <p:spPr bwMode="auto">
            <a:xfrm>
              <a:off x="2880" y="335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5" name="Text Box 18"/>
            <p:cNvSpPr txBox="1">
              <a:spLocks noChangeArrowheads="1"/>
            </p:cNvSpPr>
            <p:nvPr/>
          </p:nvSpPr>
          <p:spPr bwMode="auto">
            <a:xfrm>
              <a:off x="2880" y="290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6" name="Text Box 19"/>
            <p:cNvSpPr txBox="1">
              <a:spLocks noChangeArrowheads="1"/>
            </p:cNvSpPr>
            <p:nvPr/>
          </p:nvSpPr>
          <p:spPr bwMode="auto">
            <a:xfrm>
              <a:off x="2880" y="2438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876800" y="1143000"/>
            <a:ext cx="3144838" cy="2497138"/>
            <a:chOff x="3504" y="864"/>
            <a:chExt cx="1933" cy="1586"/>
          </a:xfrm>
        </p:grpSpPr>
        <p:sp>
          <p:nvSpPr>
            <p:cNvPr id="15407" name="Text Box 20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8" name="Text Box 21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9" name="Text Box 22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0" name="Text Box 23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1" name="Text Box 24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18462" name="AutoShape 30"/>
          <p:cNvCxnSpPr>
            <a:cxnSpLocks noChangeShapeType="1"/>
            <a:stCxn id="15417" idx="2"/>
            <a:endCxn id="15419" idx="1"/>
          </p:cNvCxnSpPr>
          <p:nvPr/>
        </p:nvCxnSpPr>
        <p:spPr bwMode="auto">
          <a:xfrm rot="16200000" flipH="1">
            <a:off x="1106488" y="2443162"/>
            <a:ext cx="928688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31"/>
          <p:cNvCxnSpPr>
            <a:cxnSpLocks noChangeShapeType="1"/>
            <a:stCxn id="15417" idx="0"/>
            <a:endCxn id="15418" idx="1"/>
          </p:cNvCxnSpPr>
          <p:nvPr/>
        </p:nvCxnSpPr>
        <p:spPr bwMode="auto">
          <a:xfrm rot="-5400000">
            <a:off x="1174751" y="1185862"/>
            <a:ext cx="792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29000" y="1341438"/>
            <a:ext cx="349250" cy="1403350"/>
            <a:chOff x="2160" y="845"/>
            <a:chExt cx="220" cy="884"/>
          </a:xfrm>
        </p:grpSpPr>
        <p:cxnSp>
          <p:nvCxnSpPr>
            <p:cNvPr id="15403" name="AutoShape 33"/>
            <p:cNvCxnSpPr>
              <a:cxnSpLocks noChangeShapeType="1"/>
              <a:stCxn id="15418" idx="3"/>
              <a:endCxn id="15420" idx="3"/>
            </p:cNvCxnSpPr>
            <p:nvPr/>
          </p:nvCxnSpPr>
          <p:spPr bwMode="auto">
            <a:xfrm>
              <a:off x="2160" y="845"/>
              <a:ext cx="1" cy="884"/>
            </a:xfrm>
            <a:prstGeom prst="curvedConnector3">
              <a:avLst>
                <a:gd name="adj1" fmla="val 420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4" name="Group 40"/>
            <p:cNvGrpSpPr>
              <a:grpSpLocks/>
            </p:cNvGrpSpPr>
            <p:nvPr/>
          </p:nvGrpSpPr>
          <p:grpSpPr bwMode="auto">
            <a:xfrm>
              <a:off x="2284" y="1608"/>
              <a:ext cx="96" cy="96"/>
              <a:chOff x="2352" y="1152"/>
              <a:chExt cx="96" cy="96"/>
            </a:xfrm>
          </p:grpSpPr>
          <p:sp>
            <p:nvSpPr>
              <p:cNvPr id="15405" name="Line 41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6" name="Line 42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78" name="AutoShape 46"/>
          <p:cNvCxnSpPr>
            <a:cxnSpLocks noChangeShapeType="1"/>
            <a:stCxn id="15412" idx="2"/>
            <a:endCxn id="15414" idx="1"/>
          </p:cNvCxnSpPr>
          <p:nvPr/>
        </p:nvCxnSpPr>
        <p:spPr bwMode="auto">
          <a:xfrm rot="16200000" flipH="1">
            <a:off x="2805113" y="5100637"/>
            <a:ext cx="928688" cy="112236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5126038" y="4678363"/>
            <a:ext cx="388937" cy="1447800"/>
            <a:chOff x="3565" y="2947"/>
            <a:chExt cx="245" cy="912"/>
          </a:xfrm>
        </p:grpSpPr>
        <p:cxnSp>
          <p:nvCxnSpPr>
            <p:cNvPr id="15399" name="AutoShape 47"/>
            <p:cNvCxnSpPr>
              <a:cxnSpLocks noChangeShapeType="1"/>
              <a:stCxn id="15414" idx="3"/>
              <a:endCxn id="15416" idx="3"/>
            </p:cNvCxnSpPr>
            <p:nvPr/>
          </p:nvCxnSpPr>
          <p:spPr bwMode="auto">
            <a:xfrm flipV="1">
              <a:off x="3565" y="2947"/>
              <a:ext cx="1" cy="912"/>
            </a:xfrm>
            <a:prstGeom prst="curvedConnector3">
              <a:avLst>
                <a:gd name="adj1" fmla="val 395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0" name="Group 53"/>
            <p:cNvGrpSpPr>
              <a:grpSpLocks/>
            </p:cNvGrpSpPr>
            <p:nvPr/>
          </p:nvGrpSpPr>
          <p:grpSpPr bwMode="auto">
            <a:xfrm rot="3959361">
              <a:off x="3714" y="2952"/>
              <a:ext cx="96" cy="96"/>
              <a:chOff x="2352" y="1152"/>
              <a:chExt cx="96" cy="96"/>
            </a:xfrm>
          </p:grpSpPr>
          <p:sp>
            <p:nvSpPr>
              <p:cNvPr id="15401" name="Line 54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2" name="Line 55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3495675" y="4678363"/>
            <a:ext cx="336550" cy="733425"/>
            <a:chOff x="2538" y="2947"/>
            <a:chExt cx="212" cy="462"/>
          </a:xfrm>
        </p:grpSpPr>
        <p:cxnSp>
          <p:nvCxnSpPr>
            <p:cNvPr id="15395" name="AutoShape 48"/>
            <p:cNvCxnSpPr>
              <a:cxnSpLocks noChangeShapeType="1"/>
              <a:stCxn id="15416" idx="1"/>
              <a:endCxn id="15415" idx="1"/>
            </p:cNvCxnSpPr>
            <p:nvPr/>
          </p:nvCxnSpPr>
          <p:spPr bwMode="auto">
            <a:xfrm rot="10800000" flipH="1" flipV="1">
              <a:off x="2749" y="2947"/>
              <a:ext cx="1" cy="462"/>
            </a:xfrm>
            <a:prstGeom prst="curvedConnector3">
              <a:avLst>
                <a:gd name="adj1" fmla="val -197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96" name="Group 57"/>
            <p:cNvGrpSpPr>
              <a:grpSpLocks/>
            </p:cNvGrpSpPr>
            <p:nvPr/>
          </p:nvGrpSpPr>
          <p:grpSpPr bwMode="auto">
            <a:xfrm rot="-5574599">
              <a:off x="2538" y="3264"/>
              <a:ext cx="96" cy="96"/>
              <a:chOff x="2352" y="1152"/>
              <a:chExt cx="96" cy="96"/>
            </a:xfrm>
          </p:grpSpPr>
          <p:sp>
            <p:nvSpPr>
              <p:cNvPr id="15397" name="Line 5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8" name="Line 5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93" name="AutoShape 61"/>
          <p:cNvCxnSpPr>
            <a:cxnSpLocks noChangeShapeType="1"/>
            <a:stCxn id="15407" idx="2"/>
            <a:endCxn id="15409" idx="1"/>
          </p:cNvCxnSpPr>
          <p:nvPr/>
        </p:nvCxnSpPr>
        <p:spPr bwMode="auto">
          <a:xfrm rot="16200000" flipH="1">
            <a:off x="5683251" y="2430462"/>
            <a:ext cx="919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94" name="AutoShape 62"/>
          <p:cNvCxnSpPr>
            <a:cxnSpLocks noChangeShapeType="1"/>
            <a:stCxn id="15407" idx="0"/>
            <a:endCxn id="15408" idx="1"/>
          </p:cNvCxnSpPr>
          <p:nvPr/>
        </p:nvCxnSpPr>
        <p:spPr bwMode="auto">
          <a:xfrm rot="-5400000">
            <a:off x="5750719" y="1181894"/>
            <a:ext cx="784225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8001000" y="1320800"/>
            <a:ext cx="419100" cy="2117725"/>
            <a:chOff x="5040" y="1037"/>
            <a:chExt cx="264" cy="1334"/>
          </a:xfrm>
        </p:grpSpPr>
        <p:grpSp>
          <p:nvGrpSpPr>
            <p:cNvPr id="15391" name="Group 49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15393" name="Line 50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4" name="Line 51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15392" name="AutoShape 63"/>
            <p:cNvCxnSpPr>
              <a:cxnSpLocks noChangeShapeType="1"/>
              <a:stCxn id="15408" idx="3"/>
              <a:endCxn id="15409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7251700" y="1497013"/>
            <a:ext cx="152400" cy="295275"/>
            <a:chOff x="4568" y="1148"/>
            <a:chExt cx="96" cy="186"/>
          </a:xfrm>
        </p:grpSpPr>
        <p:cxnSp>
          <p:nvCxnSpPr>
            <p:cNvPr id="15387" name="AutoShape 64"/>
            <p:cNvCxnSpPr>
              <a:cxnSpLocks noChangeShapeType="1"/>
              <a:stCxn id="15408" idx="2"/>
              <a:endCxn id="15411" idx="0"/>
            </p:cNvCxnSpPr>
            <p:nvPr/>
          </p:nvCxnSpPr>
          <p:spPr bwMode="auto">
            <a:xfrm rot="5400000">
              <a:off x="4546" y="1248"/>
              <a:ext cx="1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8" name="Group 65"/>
            <p:cNvGrpSpPr>
              <a:grpSpLocks/>
            </p:cNvGrpSpPr>
            <p:nvPr/>
          </p:nvGrpSpPr>
          <p:grpSpPr bwMode="auto">
            <a:xfrm rot="-3649437">
              <a:off x="4568" y="1148"/>
              <a:ext cx="96" cy="96"/>
              <a:chOff x="2352" y="1152"/>
              <a:chExt cx="96" cy="96"/>
            </a:xfrm>
          </p:grpSpPr>
          <p:sp>
            <p:nvSpPr>
              <p:cNvPr id="15389" name="Line 66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0" name="Line 67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7248525" y="2189163"/>
            <a:ext cx="152400" cy="336550"/>
            <a:chOff x="4566" y="1584"/>
            <a:chExt cx="96" cy="212"/>
          </a:xfrm>
        </p:grpSpPr>
        <p:cxnSp>
          <p:nvCxnSpPr>
            <p:cNvPr id="15383" name="AutoShape 75"/>
            <p:cNvCxnSpPr>
              <a:cxnSpLocks noChangeShapeType="1"/>
              <a:stCxn id="15411" idx="2"/>
              <a:endCxn id="15410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4" name="Group 76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15385" name="Line 77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6" name="Line 78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9" name="Group 86"/>
          <p:cNvGrpSpPr>
            <a:grpSpLocks/>
          </p:cNvGrpSpPr>
          <p:nvPr/>
        </p:nvGrpSpPr>
        <p:grpSpPr bwMode="auto">
          <a:xfrm>
            <a:off x="7999413" y="1990725"/>
            <a:ext cx="277812" cy="1447800"/>
            <a:chOff x="5039" y="1459"/>
            <a:chExt cx="175" cy="912"/>
          </a:xfrm>
        </p:grpSpPr>
        <p:cxnSp>
          <p:nvCxnSpPr>
            <p:cNvPr id="15379" name="AutoShape 81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0" name="Group 82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15381" name="Line 8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2" name="Line 8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95300" y="1339850"/>
            <a:ext cx="81740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En su diseño intervinieron gigantes de la teoría constitucional (Kelsen, Schmitt, Heller entre otros)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87363" y="2557463"/>
            <a:ext cx="81740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1) Presidente nombraba y podía destituir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2) Reichstag podía censurar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3) Presidente podía disolver el Reichstag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constitución “ideal”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9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4800" y="60198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53263" y="2786063"/>
            <a:ext cx="2090737" cy="1447800"/>
            <a:chOff x="4251" y="1755"/>
            <a:chExt cx="1365" cy="912"/>
          </a:xfrm>
        </p:grpSpPr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4464" y="1908"/>
              <a:ext cx="11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Semi-</a:t>
              </a:r>
              <a:b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</a:b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presidencial</a:t>
              </a:r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4251" y="1755"/>
              <a:ext cx="192" cy="912"/>
            </a:xfrm>
            <a:prstGeom prst="rightBrace">
              <a:avLst>
                <a:gd name="adj1" fmla="val 3958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85775" y="4264025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4)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Proporcionalidad pura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5)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Presidente podía decretar medidas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de emergencia que debía sancionar el Canciller;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Reichstag podía derogarlas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00" grpId="0" autoUpdateAnimBg="0"/>
      <p:bldP spid="2970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88963" y="1371600"/>
            <a:ext cx="817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Parálisis, unilateralismo, fragmentación, polarización, hiperinflación, </a:t>
            </a:r>
            <a:r>
              <a:rPr lang="es-MX" altLang="es-MX" sz="2800" i="1">
                <a:latin typeface="Calibri" pitchFamily="34" charset="0"/>
              </a:rPr>
              <a:t>putsch</a:t>
            </a:r>
            <a:r>
              <a:rPr lang="es-MX" altLang="es-MX" sz="2800">
                <a:latin typeface="Calibri" pitchFamily="34" charset="0"/>
              </a:rPr>
              <a:t> y totalitarismo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00050" y="4357688"/>
            <a:ext cx="843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Weimar: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también el semi-pres. puede fallar</a:t>
            </a:r>
            <a:r>
              <a:rPr lang="es-MX" altLang="es-MX" sz="2800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Una fracaso estrepitoso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23850" y="2743200"/>
            <a:ext cx="843915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Se sucedieron 27 gobiernos 1919-33 (prom. 2/año);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7 años de gobiernos minoritarios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(extremos censuraban sin proponer nuevo gobierno)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33400" y="5105400"/>
            <a:ext cx="8174038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Pero, ¿es realmente la constitución la culpable?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¿Y los detalles?  ¿Y las condiciones sociales?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3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543800" y="6248400"/>
            <a:ext cx="5334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1" grpId="0" animBg="1" autoUpdateAnimBg="0"/>
      <p:bldP spid="34822" grpId="0" animBg="1" autoUpdateAnimBg="0"/>
      <p:bldP spid="348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polarización social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95300" y="1304925"/>
            <a:ext cx="8174038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Sistema de partidos ultra-fragmentado. La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unificación impuso divisiones religiosas, de clase, regionales e ideológicas muy marcadas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democrática</a:t>
            </a:r>
            <a:r>
              <a:rPr lang="es-MX" altLang="es-MX" sz="2800">
                <a:latin typeface="Calibri" pitchFamily="34" charset="0"/>
              </a:rPr>
              <a:t>: apoyan la constitución,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divergencias sociales (empeora en 1929)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económica</a:t>
            </a:r>
            <a:r>
              <a:rPr lang="es-MX" altLang="es-MX" sz="2800">
                <a:latin typeface="Calibri" pitchFamily="34" charset="0"/>
              </a:rPr>
              <a:t>: apoyan el mercado,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divergencias sobre constitución (Junkers)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7"/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59" name="Text Box 28"/>
          <p:cNvSpPr txBox="1">
            <a:spLocks noChangeArrowheads="1"/>
          </p:cNvSpPr>
          <p:nvPr/>
        </p:nvSpPr>
        <p:spPr bwMode="auto">
          <a:xfrm>
            <a:off x="152400" y="23764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Demócratas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0" name="Text Box 29"/>
          <p:cNvSpPr txBox="1">
            <a:spLocks noChangeArrowheads="1"/>
          </p:cNvSpPr>
          <p:nvPr/>
        </p:nvSpPr>
        <p:spPr bwMode="auto">
          <a:xfrm>
            <a:off x="152400" y="51958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Autoritarios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1" name="Text Box 30"/>
          <p:cNvSpPr txBox="1">
            <a:spLocks noChangeArrowheads="1"/>
          </p:cNvSpPr>
          <p:nvPr/>
        </p:nvSpPr>
        <p:spPr bwMode="auto">
          <a:xfrm>
            <a:off x="2667000" y="7000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Mercado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2" name="Text Box 31"/>
          <p:cNvSpPr txBox="1">
            <a:spLocks noChangeArrowheads="1"/>
          </p:cNvSpPr>
          <p:nvPr/>
        </p:nvSpPr>
        <p:spPr bwMode="auto">
          <a:xfrm>
            <a:off x="6248400" y="7000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Socialismo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3" name="Text Box 32"/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Demokratische Partei – DDP 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5%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4" name="Text Box 33"/>
          <p:cNvSpPr txBox="1">
            <a:spLocks noChangeArrowheads="1"/>
          </p:cNvSpPr>
          <p:nvPr/>
        </p:nvSpPr>
        <p:spPr bwMode="auto">
          <a:xfrm>
            <a:off x="32004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Zentrum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y BVP 16%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65" name="Text Box 34"/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Deutsche Volkspartei – DVP 11%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6" name="Text Box 35"/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Deutschnationale Volkspartei – DNVP 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7" name="Text Box 36"/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Sozialdemokratische Partei – SPD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29%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8" name="Oval 37"/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69" name="Text Box 39"/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Partidos particularistas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70" name="Text Box 40"/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71" name="Text Box 41"/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Kommunistische Partei – KPD</a:t>
            </a:r>
            <a:br>
              <a:rPr lang="es-MX" altLang="es-MX" sz="1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11%</a:t>
            </a:r>
            <a:endParaRPr lang="es-ES" altLang="es-MX" sz="1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9472" name="Text Box 42"/>
          <p:cNvSpPr txBox="1">
            <a:spLocks noChangeArrowheads="1"/>
          </p:cNvSpPr>
          <p:nvPr/>
        </p:nvSpPr>
        <p:spPr bwMode="auto">
          <a:xfrm>
            <a:off x="304800" y="6511925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itchFamily="34" charset="0"/>
              </a:rPr>
              <a:t>Fuente: Lepsius 1978</a:t>
            </a:r>
            <a:endParaRPr lang="es-ES" altLang="es-MX" sz="2000">
              <a:latin typeface="Calibri" pitchFamily="34" charset="0"/>
            </a:endParaRPr>
          </a:p>
        </p:txBody>
      </p:sp>
      <p:pic>
        <p:nvPicPr>
          <p:cNvPr id="2564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1619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1206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5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1019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6" name="Picture 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19125"/>
            <a:ext cx="1089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791075"/>
            <a:ext cx="9429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8" name="Picture 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05400"/>
            <a:ext cx="730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9" name="Picture 4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21200"/>
            <a:ext cx="10191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95400" y="304800"/>
            <a:ext cx="6546850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spcBef>
                <a:spcPct val="50000"/>
              </a:spcBef>
            </a:pPr>
            <a:r>
              <a:rPr lang="es-MX" sz="3200" dirty="0">
                <a:solidFill>
                  <a:schemeClr val="tx2"/>
                </a:solidFill>
                <a:latin typeface="Calibri"/>
                <a:cs typeface="Calibri"/>
              </a:rPr>
              <a:t>Las formas de gobierno</a:t>
            </a:r>
            <a:endParaRPr lang="es-MX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3125" y="116205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Debate institucional clásico: Aristóteles, Polibio, Vico...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79475" y="5486400"/>
            <a:ext cx="7391400" cy="10779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Re-democratización mundial de fin 1980s dio nuevo vigor al debate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3077" name="Text Box 11"/>
          <p:cNvSpPr txBox="1">
            <a:spLocks noChangeArrowheads="1"/>
          </p:cNvSpPr>
          <p:nvPr/>
        </p:nvSpPr>
        <p:spPr bwMode="auto">
          <a:xfrm>
            <a:off x="876300" y="2387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Hoy: las formas de la </a:t>
            </a:r>
            <a:r>
              <a:rPr lang="es-MX" altLang="es-MX" sz="3200" b="1" dirty="0">
                <a:latin typeface="Calibri"/>
                <a:cs typeface="Calibri"/>
              </a:rPr>
              <a:t>democracia</a:t>
            </a:r>
            <a:r>
              <a:rPr lang="es-MX" altLang="es-MX" sz="3200" dirty="0">
                <a:latin typeface="Calibri"/>
                <a:cs typeface="Calibri"/>
              </a:rPr>
              <a:t> (</a:t>
            </a:r>
            <a:r>
              <a:rPr lang="es-MX" altLang="es-MX" sz="3200" dirty="0" err="1">
                <a:latin typeface="Calibri"/>
                <a:cs typeface="Calibri"/>
              </a:rPr>
              <a:t>Bagehot</a:t>
            </a:r>
            <a:r>
              <a:rPr lang="es-MX" altLang="es-MX" sz="3200" dirty="0">
                <a:latin typeface="Calibri"/>
                <a:cs typeface="Calibri"/>
              </a:rPr>
              <a:t>, Wilson, </a:t>
            </a:r>
            <a:r>
              <a:rPr lang="es-MX" altLang="es-MX" sz="3200" dirty="0" err="1">
                <a:latin typeface="Calibri"/>
                <a:cs typeface="Calibri"/>
              </a:rPr>
              <a:t>Lijphart</a:t>
            </a:r>
            <a:r>
              <a:rPr lang="es-MX" altLang="es-MX" sz="3200" dirty="0">
                <a:latin typeface="Calibri"/>
                <a:cs typeface="Calibri"/>
              </a:rPr>
              <a:t>, Powell, </a:t>
            </a:r>
            <a:r>
              <a:rPr lang="es-MX" altLang="es-MX" sz="3200" dirty="0" err="1">
                <a:latin typeface="Calibri"/>
                <a:cs typeface="Calibri"/>
              </a:rPr>
              <a:t>Skach</a:t>
            </a:r>
            <a:r>
              <a:rPr lang="es-MX" altLang="es-MX" sz="3200" dirty="0">
                <a:latin typeface="Calibri"/>
                <a:cs typeface="Calibri"/>
              </a:rPr>
              <a:t>, </a:t>
            </a:r>
            <a:r>
              <a:rPr lang="es-MX" altLang="es-MX" sz="3200" dirty="0" err="1">
                <a:latin typeface="Calibri"/>
                <a:cs typeface="Calibri"/>
              </a:rPr>
              <a:t>Shugart</a:t>
            </a:r>
            <a:r>
              <a:rPr lang="es-MX" altLang="es-MX" sz="3200" dirty="0">
                <a:latin typeface="Calibri"/>
                <a:cs typeface="Calibri"/>
              </a:rPr>
              <a:t>...)</a:t>
            </a:r>
            <a:endParaRPr lang="es-ES" altLang="es-MX" sz="3200" dirty="0">
              <a:latin typeface="Calibri"/>
              <a:cs typeface="Calibri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9935BA5-AB25-43DB-8292-38671CDF35D9}"/>
              </a:ext>
            </a:extLst>
          </p:cNvPr>
          <p:cNvGrpSpPr/>
          <p:nvPr/>
        </p:nvGrpSpPr>
        <p:grpSpPr>
          <a:xfrm>
            <a:off x="457200" y="3538538"/>
            <a:ext cx="8239125" cy="1795462"/>
            <a:chOff x="609600" y="3538538"/>
            <a:chExt cx="8239125" cy="1795462"/>
          </a:xfrm>
        </p:grpSpPr>
        <p:pic>
          <p:nvPicPr>
            <p:cNvPr id="3079" name="Picture 5" descr="C:\Documents and Settings\emagar\Mis documentos\Mis imágenes\Aristotle_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81400"/>
              <a:ext cx="13049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7" descr="C:\Documents and Settings\emagar\Mis documentos\Mis imágenes\woodrow wilso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0" y="3538538"/>
              <a:ext cx="1211263" cy="179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700" y="3562350"/>
              <a:ext cx="16764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81400"/>
              <a:ext cx="139065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2" descr="Imagen en blanco y negro de la cara de una mujer&#10;&#10;Descripción generada automáticamente">
              <a:extLst>
                <a:ext uri="{FF2B5EF4-FFF2-40B4-BE49-F238E27FC236}">
                  <a16:creationId xmlns:a16="http://schemas.microsoft.com/office/drawing/2014/main" id="{102303CA-A735-4BA7-9E02-2B42DD06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5650" y="3581400"/>
              <a:ext cx="1743075" cy="1752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524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-52578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-76200"/>
            <a:ext cx="8763000" cy="1447800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95400" y="85725"/>
          <a:ext cx="66294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210902" imgH="1209524" progId="Paint.Picture">
                  <p:embed/>
                </p:oleObj>
              </mc:Choice>
              <mc:Fallback>
                <p:oleObj name="Bitmap Image" r:id="rId3" imgW="5210902" imgH="1209524" progId="Paint.Picture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5725"/>
                        <a:ext cx="66294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91D0BB38-C7DB-51A6-BC0F-C4FD816F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476375"/>
            <a:ext cx="77628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0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B779D6AE-CE22-BE3C-70BE-2A40A127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9125"/>
            <a:ext cx="77724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2BB1F17F-74D7-7BB8-DF82-9F298D2A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" y="315394"/>
            <a:ext cx="9036553" cy="61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50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cuidado en los detalles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04800" y="1676400"/>
            <a:ext cx="8610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RFA (1949):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umbral 5%;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“censura constructiva”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419600" y="1398588"/>
            <a:ext cx="4495800" cy="2868612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rgbClr val="FFCC66"/>
                </a:solidFill>
                <a:latin typeface="Calibri" pitchFamily="34" charset="0"/>
              </a:rPr>
              <a:t>Lo mismo en los regímenes presidenciales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reactivos (veto)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proactivos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 (decreto, inic. exclusiva)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Poder de agenda (urgencia)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4267200"/>
            <a:ext cx="8610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Francia V (1958):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dota al gabinete de “</a:t>
            </a:r>
            <a:r>
              <a:rPr lang="es-MX" altLang="es-MX" sz="3000" i="1">
                <a:latin typeface="Calibri" pitchFamily="34" charset="0"/>
              </a:rPr>
              <a:t>guillotine</a:t>
            </a:r>
            <a:r>
              <a:rPr lang="es-MX" altLang="es-MX" sz="3000">
                <a:latin typeface="Calibri" pitchFamily="34" charset="0"/>
              </a:rPr>
              <a:t>”</a:t>
            </a:r>
            <a:endParaRPr lang="es-ES" altLang="es-MX" sz="3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nimBg="1" autoUpdateAnimBg="0"/>
      <p:bldP spid="3072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457200" y="1066800"/>
            <a:ext cx="8077200" cy="4191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En síntesis: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7543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Estimar el efecto de una “forma de democracia” es demasiado ambicioso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2362200"/>
            <a:ext cx="7543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En toda constitución democrática, es fundamental el </a:t>
            </a:r>
            <a:r>
              <a:rPr lang="es-MX" altLang="es-MX" sz="2800" i="1">
                <a:latin typeface="Calibri" pitchFamily="34" charset="0"/>
              </a:rPr>
              <a:t>detalle</a:t>
            </a:r>
            <a:r>
              <a:rPr lang="es-MX" altLang="es-MX" sz="2800">
                <a:latin typeface="Calibri" pitchFamily="34" charset="0"/>
              </a:rPr>
              <a:t>, ya sea presidencial, parlamentaria o semi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62000" y="3792538"/>
            <a:ext cx="7696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(3) Las instituciones son sólo una parte, interactúan con las preferencias. Con polarización suficiente, no hay democracia que resista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04800" y="5410200"/>
            <a:ext cx="861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Linz hace caso omiso de lo anterior; la constitución es la culpable  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Privilegia la decisividad, ignora las virtudes frenos y contrapesos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8" grpId="0" autoUpdateAnimBg="0"/>
      <p:bldP spid="31749" grpId="0" autoUpdateAnimBg="0"/>
      <p:bldP spid="3175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Hombre con barba y bigote&#10;&#10;Descripción generada automáticamente">
            <a:extLst>
              <a:ext uri="{FF2B5EF4-FFF2-40B4-BE49-F238E27FC236}">
                <a16:creationId xmlns:a16="http://schemas.microsoft.com/office/drawing/2014/main" id="{18875A6F-2C46-4202-B317-3907A9B7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851572"/>
            <a:ext cx="8426798" cy="5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8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755650" y="304800"/>
            <a:ext cx="76263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2"/>
                </a:solidFill>
                <a:latin typeface="Calibri" pitchFamily="34" charset="0"/>
              </a:rPr>
              <a:t>Las “olas” democráticas en América (Huntington)</a:t>
            </a:r>
            <a:endParaRPr lang="es-ES" altLang="es-MX" sz="28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80896" name="Object 1024"/>
          <p:cNvGraphicFramePr>
            <a:graphicFrameLocks noChangeAspect="1"/>
          </p:cNvGraphicFramePr>
          <p:nvPr/>
        </p:nvGraphicFramePr>
        <p:xfrm>
          <a:off x="990600" y="1638300"/>
          <a:ext cx="80772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504813" imgH="4918901" progId="Excel.Sheet.8">
                  <p:embed/>
                </p:oleObj>
              </mc:Choice>
              <mc:Fallback>
                <p:oleObj name="Hoja de cálculo" r:id="rId2" imgW="6504813" imgH="4918901" progId="Excel.Sheet.8">
                  <p:embed/>
                  <p:pic>
                    <p:nvPicPr>
                      <p:cNvPr id="8089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38300"/>
                        <a:ext cx="80772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66800" y="1066800"/>
            <a:ext cx="7010400" cy="39687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1">
                <a:latin typeface="Calibri" pitchFamily="34" charset="0"/>
              </a:rPr>
              <a:t>&gt;50% adultos votan en elecciones periódicas con voto secreto  </a:t>
            </a:r>
            <a:endParaRPr lang="es-ES" altLang="es-MX" sz="2000" b="1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IV</a:t>
            </a:r>
            <a:r>
              <a:rPr lang="es-MX" altLang="es-MX" sz="3200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90550" y="1450975"/>
            <a:ext cx="8174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PCF (25% del voto) se deja en oposición; De Gaulle se excluye. RP </a:t>
            </a:r>
            <a:r>
              <a:rPr lang="es-ES" altLang="es-MX">
                <a:latin typeface="Calibri" pitchFamily="34" charset="0"/>
                <a:sym typeface="Wingdings" pitchFamily="2" charset="2"/>
              </a:rPr>
              <a:t></a:t>
            </a:r>
            <a:r>
              <a:rPr lang="es-ES" altLang="es-MX">
                <a:latin typeface="Calibri" pitchFamily="34" charset="0"/>
              </a:rPr>
              <a:t> todos los partidos en minoría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Régimen parlamentario sin facultades extraordinarias para el gobierno (p.ej. </a:t>
            </a:r>
            <a:r>
              <a:rPr lang="es-ES" altLang="es-MX" i="1">
                <a:latin typeface="Calibri" pitchFamily="34" charset="0"/>
              </a:rPr>
              <a:t>guillotine</a:t>
            </a:r>
            <a:r>
              <a:rPr lang="es-ES" altLang="es-MX">
                <a:latin typeface="Calibri" pitchFamily="34" charset="0"/>
              </a:rPr>
              <a:t>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Inestabilidad ministerial crónica, inmovilismo e impotencia: </a:t>
            </a:r>
            <a:br>
              <a:rPr lang="es-ES" altLang="es-MX">
                <a:latin typeface="Calibri" pitchFamily="34" charset="0"/>
              </a:rPr>
            </a:br>
            <a:r>
              <a:rPr lang="es-ES" altLang="es-MX">
                <a:latin typeface="Calibri" pitchFamily="34" charset="0"/>
              </a:rPr>
              <a:t>24 gobiernos se sucedieron 1947-58 (2/año), de duración muy desigual (de 1 día a 16 meses)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Gobiernos renunciaban al cabo de unas semanas sin haber sido censurados por no conseguir que asamblea aprobara leyes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péndulo democrático de AL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73125" y="3703638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3 familias sobre la </a:t>
            </a:r>
            <a:r>
              <a:rPr lang="es-MX" altLang="es-MX" sz="3200" i="1" dirty="0">
                <a:latin typeface="Calibri"/>
                <a:cs typeface="Calibri"/>
              </a:rPr>
              <a:t>ruptura</a:t>
            </a:r>
            <a:r>
              <a:rPr lang="es-MX" altLang="es-MX" sz="3200" dirty="0">
                <a:latin typeface="Calibri"/>
                <a:cs typeface="Calibri"/>
              </a:rPr>
              <a:t> de la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(1) Orden político (Huntington, O´Donnell)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(2) Dependencia (Garrido, Cardoso)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(3) Institucional (Linz, Stepan, Valenzuela)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447800" y="5473700"/>
            <a:ext cx="2133600" cy="5334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73125" y="1066800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3 familias sobre el </a:t>
            </a:r>
            <a:r>
              <a:rPr lang="es-MX" altLang="es-MX" sz="3200" i="1" dirty="0">
                <a:latin typeface="Calibri"/>
                <a:cs typeface="Calibri"/>
              </a:rPr>
              <a:t>surgimiento</a:t>
            </a:r>
            <a:r>
              <a:rPr lang="es-MX" altLang="es-MX" sz="3200" dirty="0">
                <a:latin typeface="Calibri"/>
                <a:cs typeface="Calibri"/>
              </a:rPr>
              <a:t> de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(1) Cultural (</a:t>
            </a:r>
            <a:r>
              <a:rPr lang="es-MX" altLang="es-MX" sz="3200" dirty="0" err="1">
                <a:latin typeface="Calibri"/>
                <a:cs typeface="Calibri"/>
              </a:rPr>
              <a:t>Almond+Verba</a:t>
            </a:r>
            <a:r>
              <a:rPr lang="es-MX" altLang="es-MX" sz="3200" dirty="0">
                <a:latin typeface="Calibri"/>
                <a:cs typeface="Calibri"/>
              </a:rPr>
              <a:t>, Tocqueville)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(2) Modernización (</a:t>
            </a:r>
            <a:r>
              <a:rPr lang="es-MX" altLang="es-MX" sz="3200" dirty="0" err="1">
                <a:latin typeface="Calibri"/>
                <a:cs typeface="Calibri"/>
              </a:rPr>
              <a:t>Lipset</a:t>
            </a:r>
            <a:r>
              <a:rPr lang="es-MX" altLang="es-MX" sz="3200" dirty="0">
                <a:latin typeface="Calibri"/>
                <a:cs typeface="Calibri"/>
              </a:rPr>
              <a:t>, </a:t>
            </a:r>
            <a:r>
              <a:rPr lang="es-MX" altLang="es-MX" sz="3200" dirty="0" err="1">
                <a:latin typeface="Calibri"/>
                <a:cs typeface="Calibri"/>
              </a:rPr>
              <a:t>Cutright</a:t>
            </a:r>
            <a:r>
              <a:rPr lang="es-MX" altLang="es-MX" sz="3200" dirty="0">
                <a:latin typeface="Calibri"/>
                <a:cs typeface="Calibri"/>
              </a:rPr>
              <a:t>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(3) Alianzas de clase (Moore)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50" grpId="0" animBg="1"/>
      <p:bldP spid="6151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5050"/>
            <a:ext cx="70104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143000"/>
            <a:ext cx="41751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argumento institucional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88963" y="1524000"/>
            <a:ext cx="7966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¿Qué distingue una democracia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 de una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presidencial</a:t>
            </a:r>
            <a:r>
              <a:rPr lang="es-MX" altLang="es-MX" sz="3200">
                <a:latin typeface="Calibri" pitchFamily="34" charset="0"/>
              </a:rPr>
              <a:t>?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95313" y="3658281"/>
            <a:ext cx="79660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¿Jefe de Estado = jefe de gobierno?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colegiado?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MX" altLang="es-MX" sz="3200" dirty="0">
                <a:latin typeface="Calibri"/>
                <a:cs typeface="Calibri"/>
              </a:rPr>
              <a:t>Parlamento es el foco del poder?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puede disolver el Parlamento?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…</a:t>
            </a:r>
            <a:endParaRPr lang="es-MX" altLang="es-MX" sz="3200" dirty="0">
              <a:latin typeface="Calibri"/>
              <a:cs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188" y="5951992"/>
            <a:ext cx="796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Ninguna discrimina sin excepciones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6B7AAAD6-312F-6526-98AB-84FABBD8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2120827"/>
            <a:ext cx="2743200" cy="154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La definición compacta del parlamentarismo (Epstein)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88963" y="2149475"/>
            <a:ext cx="7966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“Una democracia parlamentaria es aquélla en que la autoridad ejecutiva </a:t>
            </a:r>
            <a:r>
              <a:rPr lang="es-MX" altLang="es-MX" sz="3200" i="1">
                <a:solidFill>
                  <a:srgbClr val="CC0000"/>
                </a:solidFill>
                <a:latin typeface="Calibri" pitchFamily="34" charset="0"/>
              </a:rPr>
              <a:t>emana de</a:t>
            </a:r>
            <a:r>
              <a:rPr lang="es-MX" altLang="es-MX" sz="3200">
                <a:latin typeface="Calibri" pitchFamily="34" charset="0"/>
              </a:rPr>
              <a:t>, y es </a:t>
            </a:r>
            <a:r>
              <a:rPr lang="es-MX" altLang="es-MX" sz="3200" i="1">
                <a:solidFill>
                  <a:srgbClr val="009900"/>
                </a:solidFill>
                <a:latin typeface="Calibri" pitchFamily="34" charset="0"/>
              </a:rPr>
              <a:t>responsable ante</a:t>
            </a:r>
            <a:r>
              <a:rPr lang="es-MX" altLang="es-MX" sz="3200">
                <a:latin typeface="Calibri" pitchFamily="34" charset="0"/>
              </a:rPr>
              <a:t>, la autoridad legislativa”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48" name="AutoShape 1029" descr="http://static.guim.co.uk/sys-images/Guardian/Pix/pictures/2010/12/14/1292337745513/Silvio-Berlusconi-attends-00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Énfasis en dos diferencia centrales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3264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1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Legislatura emana de votación popular,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pero ejecutivo seleccionado por ella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electos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popularmente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88963" y="3810000"/>
            <a:ext cx="84026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2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Ejecutivo sujeto a la confianza de la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legislatura, voto de censura lo desbanca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gozan de 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mandatos fijos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2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Representación sintética (Strom)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4897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Parl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unívoca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Pres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dual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52400" y="2819400"/>
            <a:ext cx="8763000" cy="1212850"/>
            <a:chOff x="96" y="1776"/>
            <a:chExt cx="5520" cy="764"/>
          </a:xfrm>
        </p:grpSpPr>
        <p:sp>
          <p:nvSpPr>
            <p:cNvPr id="8219" name="Text Box 4"/>
            <p:cNvSpPr txBox="1">
              <a:spLocks noChangeArrowheads="1"/>
            </p:cNvSpPr>
            <p:nvPr/>
          </p:nvSpPr>
          <p:spPr bwMode="auto">
            <a:xfrm>
              <a:off x="96" y="2010"/>
              <a:ext cx="105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Ciudadanos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0" name="Text Box 5"/>
            <p:cNvSpPr txBox="1">
              <a:spLocks noChangeArrowheads="1"/>
            </p:cNvSpPr>
            <p:nvPr/>
          </p:nvSpPr>
          <p:spPr bwMode="auto">
            <a:xfrm>
              <a:off x="1536" y="2016"/>
              <a:ext cx="100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Parlamento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1" name="Text Box 6"/>
            <p:cNvSpPr txBox="1">
              <a:spLocks noChangeArrowheads="1"/>
            </p:cNvSpPr>
            <p:nvPr/>
          </p:nvSpPr>
          <p:spPr bwMode="auto">
            <a:xfrm>
              <a:off x="2928" y="2016"/>
              <a:ext cx="43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PM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2" name="Text Box 7"/>
            <p:cNvSpPr txBox="1">
              <a:spLocks noChangeArrowheads="1"/>
            </p:cNvSpPr>
            <p:nvPr/>
          </p:nvSpPr>
          <p:spPr bwMode="auto">
            <a:xfrm>
              <a:off x="3661" y="2016"/>
              <a:ext cx="851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Gabinete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3" name="Text Box 8"/>
            <p:cNvSpPr txBox="1">
              <a:spLocks noChangeArrowheads="1"/>
            </p:cNvSpPr>
            <p:nvPr/>
          </p:nvSpPr>
          <p:spPr bwMode="auto">
            <a:xfrm>
              <a:off x="4800" y="1898"/>
              <a:ext cx="816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Serv. Públ.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4" name="Line 9"/>
            <p:cNvSpPr>
              <a:spLocks noChangeShapeType="1"/>
            </p:cNvSpPr>
            <p:nvPr/>
          </p:nvSpPr>
          <p:spPr bwMode="auto">
            <a:xfrm>
              <a:off x="1152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5" name="Line 10"/>
            <p:cNvSpPr>
              <a:spLocks noChangeShapeType="1"/>
            </p:cNvSpPr>
            <p:nvPr/>
          </p:nvSpPr>
          <p:spPr bwMode="auto">
            <a:xfrm>
              <a:off x="2544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6" name="Line 11"/>
            <p:cNvSpPr>
              <a:spLocks noChangeShapeType="1"/>
            </p:cNvSpPr>
            <p:nvPr/>
          </p:nvSpPr>
          <p:spPr bwMode="auto">
            <a:xfrm>
              <a:off x="3360" y="216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7" name="Line 12"/>
            <p:cNvSpPr>
              <a:spLocks noChangeShapeType="1"/>
            </p:cNvSpPr>
            <p:nvPr/>
          </p:nvSpPr>
          <p:spPr bwMode="auto">
            <a:xfrm>
              <a:off x="4464" y="2160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8" name="Text Box 13"/>
            <p:cNvSpPr txBox="1">
              <a:spLocks noChangeArrowheads="1"/>
            </p:cNvSpPr>
            <p:nvPr/>
          </p:nvSpPr>
          <p:spPr bwMode="auto">
            <a:xfrm>
              <a:off x="11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29" name="Text Box 14"/>
            <p:cNvSpPr txBox="1">
              <a:spLocks noChangeArrowheads="1"/>
            </p:cNvSpPr>
            <p:nvPr/>
          </p:nvSpPr>
          <p:spPr bwMode="auto">
            <a:xfrm>
              <a:off x="249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0" name="Text Box 15"/>
            <p:cNvSpPr txBox="1">
              <a:spLocks noChangeArrowheads="1"/>
            </p:cNvSpPr>
            <p:nvPr/>
          </p:nvSpPr>
          <p:spPr bwMode="auto">
            <a:xfrm>
              <a:off x="32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1" name="Text Box 16"/>
            <p:cNvSpPr txBox="1">
              <a:spLocks noChangeArrowheads="1"/>
            </p:cNvSpPr>
            <p:nvPr/>
          </p:nvSpPr>
          <p:spPr bwMode="auto">
            <a:xfrm>
              <a:off x="4368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dirige</a:t>
              </a:r>
              <a:endParaRPr lang="es-ES" altLang="es-MX" sz="1800">
                <a:latin typeface="Calibri" pitchFamily="34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52400" y="4343400"/>
            <a:ext cx="8305800" cy="2209800"/>
            <a:chOff x="96" y="2736"/>
            <a:chExt cx="5232" cy="1392"/>
          </a:xfrm>
        </p:grpSpPr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2496" y="3897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grpSp>
          <p:nvGrpSpPr>
            <p:cNvPr id="8201" name="Group 36"/>
            <p:cNvGrpSpPr>
              <a:grpSpLocks/>
            </p:cNvGrpSpPr>
            <p:nvPr/>
          </p:nvGrpSpPr>
          <p:grpSpPr bwMode="auto">
            <a:xfrm>
              <a:off x="96" y="2736"/>
              <a:ext cx="5232" cy="1296"/>
              <a:chOff x="96" y="2736"/>
              <a:chExt cx="5232" cy="1296"/>
            </a:xfrm>
          </p:grpSpPr>
          <p:sp>
            <p:nvSpPr>
              <p:cNvPr id="8202" name="Text Box 17"/>
              <p:cNvSpPr txBox="1">
                <a:spLocks noChangeArrowheads="1"/>
              </p:cNvSpPr>
              <p:nvPr/>
            </p:nvSpPr>
            <p:spPr bwMode="auto">
              <a:xfrm>
                <a:off x="96" y="3306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Ciudadanos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3" name="Text Box 18"/>
              <p:cNvSpPr txBox="1">
                <a:spLocks noChangeArrowheads="1"/>
              </p:cNvSpPr>
              <p:nvPr/>
            </p:nvSpPr>
            <p:spPr bwMode="auto">
              <a:xfrm>
                <a:off x="1536" y="298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Asamblea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4" name="Text Box 19"/>
              <p:cNvSpPr txBox="1">
                <a:spLocks noChangeArrowheads="1"/>
              </p:cNvSpPr>
              <p:nvPr/>
            </p:nvSpPr>
            <p:spPr bwMode="auto">
              <a:xfrm>
                <a:off x="1536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Presidente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5" name="Text Box 20"/>
              <p:cNvSpPr txBox="1">
                <a:spLocks noChangeArrowheads="1"/>
              </p:cNvSpPr>
              <p:nvPr/>
            </p:nvSpPr>
            <p:spPr bwMode="auto">
              <a:xfrm>
                <a:off x="2928" y="2988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Comisiones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6" name="Text Box 21"/>
              <p:cNvSpPr txBox="1">
                <a:spLocks noChangeArrowheads="1"/>
              </p:cNvSpPr>
              <p:nvPr/>
            </p:nvSpPr>
            <p:spPr bwMode="auto">
              <a:xfrm>
                <a:off x="2928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Gabinete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7" name="Text Box 22"/>
              <p:cNvSpPr txBox="1">
                <a:spLocks noChangeArrowheads="1"/>
              </p:cNvSpPr>
              <p:nvPr/>
            </p:nvSpPr>
            <p:spPr bwMode="auto">
              <a:xfrm>
                <a:off x="4512" y="3172"/>
                <a:ext cx="816" cy="5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Serv. Públ.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8" name="Line 23"/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09" name="Line 24"/>
              <p:cNvSpPr>
                <a:spLocks noChangeShapeType="1"/>
              </p:cNvSpPr>
              <p:nvPr/>
            </p:nvSpPr>
            <p:spPr bwMode="auto">
              <a:xfrm>
                <a:off x="1152" y="3456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0" name="Line 25"/>
              <p:cNvSpPr>
                <a:spLocks noChangeShapeType="1"/>
              </p:cNvSpPr>
              <p:nvPr/>
            </p:nvSpPr>
            <p:spPr bwMode="auto">
              <a:xfrm>
                <a:off x="2544" y="313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1" name="Line 26"/>
              <p:cNvSpPr>
                <a:spLocks noChangeShapeType="1"/>
              </p:cNvSpPr>
              <p:nvPr/>
            </p:nvSpPr>
            <p:spPr bwMode="auto">
              <a:xfrm>
                <a:off x="2544" y="3768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2" name="Line 27"/>
              <p:cNvSpPr>
                <a:spLocks noChangeShapeType="1"/>
              </p:cNvSpPr>
              <p:nvPr/>
            </p:nvSpPr>
            <p:spPr bwMode="auto">
              <a:xfrm>
                <a:off x="3984" y="3136"/>
                <a:ext cx="528" cy="2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3" name="Line 28"/>
              <p:cNvSpPr>
                <a:spLocks noChangeShapeType="1"/>
              </p:cNvSpPr>
              <p:nvPr/>
            </p:nvSpPr>
            <p:spPr bwMode="auto">
              <a:xfrm flipV="1">
                <a:off x="3936" y="3552"/>
                <a:ext cx="576" cy="2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4" name="Text Box 29"/>
              <p:cNvSpPr txBox="1">
                <a:spLocks noChangeArrowheads="1"/>
              </p:cNvSpPr>
              <p:nvPr/>
            </p:nvSpPr>
            <p:spPr bwMode="auto">
              <a:xfrm>
                <a:off x="1008" y="2937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5" name="Text Box 30"/>
              <p:cNvSpPr txBox="1">
                <a:spLocks noChangeArrowheads="1"/>
              </p:cNvSpPr>
              <p:nvPr/>
            </p:nvSpPr>
            <p:spPr bwMode="auto">
              <a:xfrm>
                <a:off x="1008" y="3705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6" name="Text Box 31"/>
              <p:cNvSpPr txBox="1">
                <a:spLocks noChangeArrowheads="1"/>
              </p:cNvSpPr>
              <p:nvPr/>
            </p:nvSpPr>
            <p:spPr bwMode="auto">
              <a:xfrm>
                <a:off x="2496" y="2736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7" name="Text Box 33"/>
              <p:cNvSpPr txBox="1">
                <a:spLocks noChangeArrowheads="1"/>
              </p:cNvSpPr>
              <p:nvPr/>
            </p:nvSpPr>
            <p:spPr bwMode="auto">
              <a:xfrm>
                <a:off x="4032" y="2736"/>
                <a:ext cx="8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autorizan, vigilan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8" name="Text Box 34"/>
              <p:cNvSpPr txBox="1">
                <a:spLocks noChangeArrowheads="1"/>
              </p:cNvSpPr>
              <p:nvPr/>
            </p:nvSpPr>
            <p:spPr bwMode="auto">
              <a:xfrm>
                <a:off x="4032" y="3801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dirige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</p:grpSp>
      </p:grpSp>
      <p:sp>
        <p:nvSpPr>
          <p:cNvPr id="10279" name="Text Box 39"/>
          <p:cNvSpPr txBox="1">
            <a:spLocks noChangeArrowheads="1"/>
          </p:cNvSpPr>
          <p:nvPr/>
        </p:nvSpPr>
        <p:spPr bwMode="auto">
          <a:xfrm>
            <a:off x="5770563" y="990600"/>
            <a:ext cx="3144837" cy="18002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unívoca simplifica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delegación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(un solo principal)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0282" name="Text Box 42"/>
          <p:cNvSpPr txBox="1">
            <a:spLocks noChangeArrowheads="1"/>
          </p:cNvSpPr>
          <p:nvPr/>
        </p:nvSpPr>
        <p:spPr bwMode="auto">
          <a:xfrm>
            <a:off x="7162800" y="6019800"/>
            <a:ext cx="1905000" cy="70167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FFCC66"/>
                </a:solidFill>
                <a:latin typeface="Calibri" pitchFamily="34" charset="0"/>
              </a:rPr>
              <a:t>Cf</a:t>
            </a:r>
            <a:r>
              <a:rPr lang="en-US" altLang="es-MX" sz="2000">
                <a:solidFill>
                  <a:srgbClr val="FFCC66"/>
                </a:solidFill>
                <a:latin typeface="Calibri" pitchFamily="34" charset="0"/>
              </a:rPr>
              <a:t>. Moe+Caldwell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  <p:bldP spid="10279" grpId="0" animBg="1" autoUpdateAnimBg="0"/>
      <p:bldP spid="1028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09073" y="230024"/>
            <a:ext cx="3498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tesis linziana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7869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La dualidad del presidencialismo es 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disfuncional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90550" y="2330450"/>
            <a:ext cx="8401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</a:t>
            </a:r>
            <a:r>
              <a:rPr lang="es-MX" altLang="es-MX" sz="2800" b="1">
                <a:latin typeface="Calibri" pitchFamily="34" charset="0"/>
              </a:rPr>
              <a:t>Legitimidad democrática dual</a:t>
            </a:r>
            <a:r>
              <a:rPr lang="es-MX" altLang="es-MX" sz="2800">
                <a:latin typeface="Calibri" pitchFamily="34" charset="0"/>
              </a:rPr>
              <a:t> por elección separada,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¿quién es el representante legítimo del pueblo?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90550" y="3657600"/>
            <a:ext cx="7869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Los períodos fijos le imprimen un sello de </a:t>
            </a:r>
            <a:r>
              <a:rPr lang="es-MX" altLang="es-MX" sz="2800" b="1">
                <a:latin typeface="Calibri" pitchFamily="34" charset="0"/>
              </a:rPr>
              <a:t>rigidez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b="1">
                <a:latin typeface="Calibri" pitchFamily="34" charset="0"/>
              </a:rPr>
              <a:t>estructural</a:t>
            </a:r>
            <a:r>
              <a:rPr lang="es-MX" altLang="es-MX" sz="2800">
                <a:latin typeface="Calibri" pitchFamily="34" charset="0"/>
              </a:rPr>
              <a:t>, la constitución carece de mecanismos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para superar confrontaciones entre los poderes</a:t>
            </a:r>
            <a:r>
              <a:rPr lang="es-MX" altLang="es-MX" sz="2800" b="1">
                <a:latin typeface="Calibri" pitchFamily="34" charset="0"/>
              </a:rPr>
              <a:t> </a:t>
            </a:r>
            <a:endParaRPr lang="es-ES" altLang="es-MX" sz="2800" b="1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81000" y="5408613"/>
            <a:ext cx="82867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Parálisis institucional (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deadlock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o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 gridlock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)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tentación de imponer voluntad unilateralmente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 ruptura</a:t>
            </a:r>
            <a:endParaRPr lang="es-ES" altLang="es-MX" sz="2800">
              <a:solidFill>
                <a:srgbClr val="FFCC66"/>
              </a:solidFill>
              <a:latin typeface="Calibri" pitchFamily="34" charset="0"/>
              <a:sym typeface="Wingdings" pitchFamily="2" charset="2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010400" y="6248400"/>
            <a:ext cx="990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9227" name="1 CuadroTexto"/>
          <p:cNvSpPr txBox="1">
            <a:spLocks noChangeArrowheads="1"/>
          </p:cNvSpPr>
          <p:nvPr/>
        </p:nvSpPr>
        <p:spPr bwMode="auto">
          <a:xfrm>
            <a:off x="5334150" y="120020"/>
            <a:ext cx="3562229" cy="1323439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fr-FR" altLang="es-MX" sz="2000" i="1" dirty="0">
                <a:latin typeface="Arial"/>
                <a:cs typeface="Arial"/>
              </a:rPr>
              <a:t>Un mauvais général vaut mieux que deux bons</a:t>
            </a:r>
          </a:p>
          <a:p>
            <a:pPr algn="r" eaLnBrk="1" hangingPunct="1"/>
            <a:r>
              <a:rPr lang="fr-FR" altLang="es-MX" sz="2000" dirty="0">
                <a:latin typeface="Arial"/>
                <a:cs typeface="Arial"/>
              </a:rPr>
              <a:t>--</a:t>
            </a:r>
            <a:r>
              <a:rPr lang="fr-FR" altLang="es-MX" sz="2000" dirty="0" err="1">
                <a:latin typeface="Arial"/>
                <a:cs typeface="Arial"/>
              </a:rPr>
              <a:t>Napoleón</a:t>
            </a:r>
            <a:r>
              <a:rPr lang="fr-FR" altLang="es-MX" sz="2000" dirty="0">
                <a:latin typeface="Arial"/>
                <a:cs typeface="Arial"/>
              </a:rPr>
              <a:t> al </a:t>
            </a:r>
            <a:r>
              <a:rPr lang="fr-FR" altLang="es-MX" sz="2000" dirty="0" err="1">
                <a:latin typeface="Arial"/>
                <a:cs typeface="Arial"/>
              </a:rPr>
              <a:t>Directorio</a:t>
            </a:r>
            <a:r>
              <a:rPr lang="fr-FR" altLang="es-MX" sz="2000" dirty="0">
                <a:latin typeface="Arial"/>
                <a:cs typeface="Arial"/>
              </a:rPr>
              <a:t>, </a:t>
            </a:r>
            <a:r>
              <a:rPr lang="fr-FR" altLang="es-MX" sz="2000" dirty="0" err="1">
                <a:latin typeface="Arial"/>
                <a:cs typeface="Arial"/>
              </a:rPr>
              <a:t>campaña</a:t>
            </a:r>
            <a:r>
              <a:rPr lang="fr-FR" altLang="es-MX" sz="2000" dirty="0">
                <a:latin typeface="Arial"/>
                <a:cs typeface="Arial"/>
              </a:rPr>
              <a:t> de Italia 1796</a:t>
            </a:r>
            <a:endParaRPr lang="es-MX" altLang="es-MX"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utoUpdateAnimBg="0"/>
      <p:bldP spid="11268" grpId="0" autoUpdateAnimBg="0"/>
      <p:bldP spid="11269" grpId="0" autoUpdateAnimBg="0"/>
      <p:bldP spid="11270" grpId="0" animBg="1" autoUpdateAnimBg="0"/>
      <p:bldP spid="11273" grpId="0" animBg="1"/>
      <p:bldP spid="922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Ejemplo: Chile 1969-1973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88963" y="5029200"/>
            <a:ext cx="7869237" cy="18161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11 sept. 1973: se quiebra una de las democracias más longevas de Latinoamérica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Valenzuela ha sugerido que el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parlamentarismo lo habría evitado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800" y="1219200"/>
          <a:ext cx="76962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820145" imgH="1305420" progId="Excel.Sheet.8">
                  <p:embed/>
                </p:oleObj>
              </mc:Choice>
              <mc:Fallback>
                <p:oleObj name="Hoja de cálculo" r:id="rId2" imgW="4820145" imgH="1305420" progId="Excel.Sheet.8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7696200" cy="358140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2930525"/>
            <a:ext cx="2438400" cy="609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040438" y="37338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40438" y="43434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2297" name="Picture 9" descr="C:\Documents and Settings\emagar\Mis documentos\Mis imágenes\moned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886200" cy="2643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 descr="C:\Documents and Settings\emagar\Mis documentos\Mis imágenes\allende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4191000" cy="27098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 autoUpdateAnimBg="0"/>
      <p:bldP spid="12293" grpId="0" animBg="1" autoUpdateAnimBg="0"/>
      <p:bldP spid="12294" grpId="0" animBg="1"/>
      <p:bldP spid="12295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916</Words>
  <Application>Microsoft Office PowerPoint</Application>
  <PresentationFormat>Presentación en pantalla (4:3)</PresentationFormat>
  <Paragraphs>136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331</cp:revision>
  <dcterms:created xsi:type="dcterms:W3CDTF">2002-09-05T11:41:11Z</dcterms:created>
  <dcterms:modified xsi:type="dcterms:W3CDTF">2024-10-11T02:16:31Z</dcterms:modified>
</cp:coreProperties>
</file>